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メイリオ" panose="020B0604030504040204" pitchFamily="50" charset="-128"/>
      <p:regular r:id="rId18"/>
      <p:bold r:id="rId19"/>
      <p:italic r:id="rId20"/>
      <p:boldItalic r:id="rId21"/>
    </p:embeddedFont>
    <p:embeddedFont>
      <p:font typeface="游ゴシック" panose="020B0400000000000000" pitchFamily="50" charset="-128"/>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C7DB"/>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75" d="100"/>
          <a:sy n="75" d="100"/>
        </p:scale>
        <p:origin x="360" y="-4752"/>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heme" Target="theme/theme1.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presProps" Target="pres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microsoft.com/office/2016/11/relationships/changesInfo" Target="changesInfos/changesInfo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chart" Target="../charts/chart1.xml"/><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6.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4.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jpe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chart" Target="../charts/chart2.xml"/><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jpeg"/><Relationship Id="rId10" Type="http://schemas.openxmlformats.org/officeDocument/2006/relationships/image" Target="../media/image8.jpe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5.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jpeg"/><Relationship Id="rId55" Type="http://schemas.openxmlformats.org/officeDocument/2006/relationships/image" Target="../media/image52.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4244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8945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61330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6412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16533" y="20554357"/>
            <a:ext cx="3122990" cy="915947"/>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3640" y="2045388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62104" y="20540593"/>
            <a:ext cx="1174489" cy="802461"/>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60799" y="20514956"/>
            <a:ext cx="954799" cy="954799"/>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47738" y="20659726"/>
            <a:ext cx="3950963" cy="763034"/>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2">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3">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6">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044308" y="20521513"/>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9756023" y="20659726"/>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214213420"/>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29"/>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2564482" y="20572936"/>
            <a:ext cx="1057532" cy="785175"/>
          </a:xfrm>
          <a:prstGeom prst="rect">
            <a:avLst/>
          </a:prstGeom>
        </p:spPr>
      </p:pic>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9561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32860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stopped, connected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22591" y="11361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8754" t="17912" r="31785" b="32086"/>
          <a:stretch/>
        </p:blipFill>
        <p:spPr bwMode="auto">
          <a:xfrm>
            <a:off x="10558829" y="9534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654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9517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8874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3"/>
          <a:stretch>
            <a:fillRect/>
          </a:stretch>
        </p:blipFill>
        <p:spPr>
          <a:xfrm>
            <a:off x="10815214" y="153654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4"/>
          <a:srcRect l="13182" t="7949" r="13024" b="7378"/>
          <a:stretch/>
        </p:blipFill>
        <p:spPr>
          <a:xfrm>
            <a:off x="9184773" y="153486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54849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8795" t="22289" r="12983" b="22875"/>
          <a:stretch/>
        </p:blipFill>
        <p:spPr bwMode="auto">
          <a:xfrm rot="16200000" flipV="1">
            <a:off x="17266493" y="107140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flipV="1">
            <a:off x="15847243" y="107518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106363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17210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16838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7"/>
          <a:srcRect l="16333" t="10985" r="16395" b="13592"/>
          <a:stretch/>
        </p:blipFill>
        <p:spPr>
          <a:xfrm>
            <a:off x="16618472" y="1261034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45666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100532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2021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66220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83321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8"/>
          <a:stretch>
            <a:fillRect/>
          </a:stretch>
        </p:blipFill>
        <p:spPr>
          <a:xfrm>
            <a:off x="10593420" y="166569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57887" y="193502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rot="16200000">
            <a:off x="6612165" y="190709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7381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7637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65913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2667045" y="161373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23404" y="175800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2"/>
          <a:stretch>
            <a:fillRect/>
          </a:stretch>
        </p:blipFill>
        <p:spPr>
          <a:xfrm>
            <a:off x="10516462" y="134034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832209" y="193783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4"/>
          <a:srcRect l="5369" r="11358"/>
          <a:stretch>
            <a:fillRect/>
          </a:stretch>
        </p:blipFill>
        <p:spPr>
          <a:xfrm>
            <a:off x="7049364" y="11377648"/>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10235" t="34528" r="8968" b="33135"/>
          <a:stretch/>
        </p:blipFill>
        <p:spPr bwMode="auto">
          <a:xfrm>
            <a:off x="12435822" y="20595078"/>
            <a:ext cx="3431732" cy="7630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5550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7000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2671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6826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71863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9883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2615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4215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5437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7660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91547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4307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2802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8515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5775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7755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6"/>
          <a:srcRect/>
          <a:stretch>
            <a:fillRect/>
          </a:stretch>
        </p:blipFill>
        <p:spPr>
          <a:xfrm>
            <a:off x="969785" y="171910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3336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4748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91643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7759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7"/>
          <a:srcRect t="24009" r="7915" b="27972"/>
          <a:stretch>
            <a:fillRect/>
          </a:stretch>
        </p:blipFill>
        <p:spPr>
          <a:xfrm rot="5400013">
            <a:off x="2641925" y="179396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7354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4402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200131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71840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48"/>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6115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5694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7660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Roboto Condensed" pitchFamily="2"/>
                <a:ea typeface="游ゴシック" pitchFamily="34"/>
                <a:cs typeface="Roboto Condensed" pitchFamily="2"/>
              </a:rPr>
              <a:t>・</a:t>
            </a:r>
            <a:r>
              <a:rPr lang="en-US" sz="700" b="0" i="0" u="none" strike="noStrike" kern="1200" cap="none" spc="0" baseline="0" dirty="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Roboto Condensed" pitchFamily="2"/>
                <a:ea typeface="游ゴシック" pitchFamily="34"/>
                <a:cs typeface="Roboto Condensed" pitchFamily="2"/>
              </a:rPr>
              <a:t>・</a:t>
            </a:r>
            <a:r>
              <a:rPr lang="en-US" sz="700" b="0" i="0" u="none" strike="noStrike" kern="1200" cap="none" spc="0" baseline="0" dirty="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49"/>
          <a:srcRect l="34172" t="6534" r="44752" b="11160"/>
          <a:stretch>
            <a:fillRect/>
          </a:stretch>
        </p:blipFill>
        <p:spPr>
          <a:xfrm rot="153874">
            <a:off x="1196576" y="196241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7555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0"/>
          <a:srcRect l="16100" t="6315" r="13231" b="6493"/>
          <a:stretch>
            <a:fillRect/>
          </a:stretch>
        </p:blipFill>
        <p:spPr>
          <a:xfrm>
            <a:off x="1062505" y="187897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1"/>
          <a:stretch>
            <a:fillRect/>
          </a:stretch>
        </p:blipFill>
        <p:spPr>
          <a:xfrm rot="19461222">
            <a:off x="2427842" y="193184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2"/>
          <a:srcRect l="35446" t="6000" r="33153" b="61181"/>
          <a:stretch>
            <a:fillRect/>
          </a:stretch>
        </p:blipFill>
        <p:spPr>
          <a:xfrm>
            <a:off x="2527831" y="199864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71913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3"/>
          <a:srcRect l="18438" t="31705" r="20482" b="39006"/>
          <a:stretch>
            <a:fillRect/>
          </a:stretch>
        </p:blipFill>
        <p:spPr>
          <a:xfrm>
            <a:off x="2941195" y="172446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4"/>
          <a:stretch>
            <a:fillRect/>
          </a:stretch>
        </p:blipFill>
        <p:spPr>
          <a:xfrm rot="16200004">
            <a:off x="4606624" y="178691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5"/>
          <a:stretch>
            <a:fillRect/>
          </a:stretch>
        </p:blipFill>
        <p:spPr>
          <a:xfrm>
            <a:off x="2437873" y="187115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3533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3252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80789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5517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5482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2859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2896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91007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8423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71295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8638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6"/>
          <a:srcRect l="21071" t="13052" r="22784" b="9985"/>
          <a:stretch>
            <a:fillRect/>
          </a:stretch>
        </p:blipFill>
        <p:spPr>
          <a:xfrm flipH="1">
            <a:off x="1156048" y="181848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8587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7281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5"/>
          <a:stretch>
            <a:fillRect/>
          </a:stretch>
        </p:blipFill>
        <p:spPr>
          <a:xfrm>
            <a:off x="3728365" y="187046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1"/>
          <a:stretch>
            <a:fillRect/>
          </a:stretch>
        </p:blipFill>
        <p:spPr>
          <a:xfrm rot="19461222">
            <a:off x="3738909" y="193208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200078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7416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7397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7"/>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58"/>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6182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3136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59"/>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0"/>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5146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5115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2659" name="矢印: 山形 5">
            <a:extLst>
              <a:ext uri="{FF2B5EF4-FFF2-40B4-BE49-F238E27FC236}">
                <a16:creationId xmlns:a16="http://schemas.microsoft.com/office/drawing/2014/main" id="{C63F4B39-A478-22BA-0AAA-3147E9EE8AAD}"/>
              </a:ext>
            </a:extLst>
          </p:cNvPr>
          <p:cNvSpPr/>
          <p:nvPr/>
        </p:nvSpPr>
        <p:spPr>
          <a:xfrm>
            <a:off x="1062036" y="60833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356390"/>
            <a:ext cx="912558"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42769" y="6379250"/>
            <a:ext cx="908792"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800" b="1" i="0" u="none" strike="noStrike" kern="1200" cap="none" spc="0" baseline="0" dirty="0">
              <a:solidFill>
                <a:schemeClr val="tx1"/>
              </a:solidFill>
              <a:uFillTx/>
              <a:latin typeface="游ゴシック" pitchFamily="50"/>
              <a:ea typeface="游ゴシック" pitchFamily="50"/>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065019" y="6364150"/>
            <a:ext cx="1160021"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096927" y="6393354"/>
            <a:ext cx="1105253" cy="861774"/>
          </a:xfrm>
          <a:prstGeom prst="rect">
            <a:avLst/>
          </a:prstGeom>
          <a:noFill/>
          <a:ln cap="flat">
            <a:noFill/>
          </a:ln>
        </p:spPr>
        <p:txBody>
          <a:bodyPr vert="horz" wrap="square" lIns="0" tIns="0" rIns="0" bIns="0" anchor="t" anchorCtr="0" compatLnSpc="1">
            <a:spAutoFit/>
          </a:bodyPr>
          <a:lstStyle/>
          <a:p>
            <a:r>
              <a:rPr lang="en-US" altLang="ja-JP" sz="800" b="1" dirty="0">
                <a:latin typeface="游ゴシック" panose="020B0400000000000000" pitchFamily="50" charset="-128"/>
                <a:ea typeface="游ゴシック" panose="020B0400000000000000" pitchFamily="50" charset="-128"/>
              </a:rPr>
              <a:t>Through the process of building robots, </a:t>
            </a:r>
          </a:p>
          <a:p>
            <a:r>
              <a:rPr lang="en-US" altLang="ja-JP" sz="800" b="1"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236885" y="60809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274769" y="6361531"/>
            <a:ext cx="1849556"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160044" y="6357275"/>
            <a:ext cx="1778794"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988844" y="6357615"/>
            <a:ext cx="1176338"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108538" y="60834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60880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311436" y="6353606"/>
            <a:ext cx="1765264"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500" b="1" i="0" u="none" strike="noStrike" kern="1200" cap="none" spc="0" baseline="0" dirty="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127875" y="60904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216775" y="6360408"/>
            <a:ext cx="1438275"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60901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185025" y="66088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167522" y="6368110"/>
            <a:ext cx="177131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61158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6003211" y="6358562"/>
            <a:ext cx="113339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32333" y="7240367"/>
            <a:ext cx="8961430" cy="120032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Our total activity time amounts to approximately 180,000 minutes — or about 3,140 hours. 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567578" y="8775700"/>
            <a:ext cx="5922727" cy="590622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159230" y="9296428"/>
            <a:ext cx="5594950" cy="5154436"/>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31735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1117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1125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2596176"/>
            <a:ext cx="5548293" cy="769441"/>
          </a:xfrm>
          <a:prstGeom prst="rect">
            <a:avLst/>
          </a:prstGeom>
          <a:noFill/>
        </p:spPr>
        <p:txBody>
          <a:bodyPr wrap="square" rtlCol="0">
            <a:spAutoFit/>
          </a:bodyPr>
          <a:lstStyle/>
          <a:p>
            <a:pPr>
              <a:buNone/>
            </a:pP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8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9885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9886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65452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71831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72169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68"/>
          <a:stretch>
            <a:fillRect/>
          </a:stretch>
        </p:blipFill>
        <p:spPr>
          <a:xfrm>
            <a:off x="15723069" y="18570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69"/>
          <a:stretch>
            <a:fillRect/>
          </a:stretch>
        </p:blipFill>
        <p:spPr>
          <a:xfrm>
            <a:off x="13192730" y="18684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9151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287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287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9785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7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7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7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7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74"/>
          </a:graphicData>
        </a:graphic>
      </p:graphicFrame>
      <p:sp>
        <p:nvSpPr>
          <p:cNvPr id="78" name="正方形/長方形 77">
            <a:extLst>
              <a:ext uri="{FF2B5EF4-FFF2-40B4-BE49-F238E27FC236}">
                <a16:creationId xmlns:a16="http://schemas.microsoft.com/office/drawing/2014/main" id="{B9F8007D-3E5B-E427-5D05-8C7E47AEECBF}"/>
              </a:ext>
            </a:extLst>
          </p:cNvPr>
          <p:cNvSpPr/>
          <p:nvPr/>
        </p:nvSpPr>
        <p:spPr>
          <a:xfrm>
            <a:off x="9158985" y="224442"/>
            <a:ext cx="1192917" cy="11961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テキスト ボックス 56">
            <a:extLst>
              <a:ext uri="{FF2B5EF4-FFF2-40B4-BE49-F238E27FC236}">
                <a16:creationId xmlns:a16="http://schemas.microsoft.com/office/drawing/2014/main" id="{C0F6B5BF-5BF0-6A77-B4B9-5118EB03ECDF}"/>
              </a:ext>
            </a:extLst>
          </p:cNvPr>
          <p:cNvSpPr txBox="1"/>
          <p:nvPr/>
        </p:nvSpPr>
        <p:spPr>
          <a:xfrm>
            <a:off x="6429068" y="20633330"/>
            <a:ext cx="3005951" cy="707886"/>
          </a:xfrm>
          <a:prstGeom prst="rect">
            <a:avLst/>
          </a:prstGeom>
          <a:noFill/>
        </p:spPr>
        <p:txBody>
          <a:bodyPr wrap="none" rtlCol="0">
            <a:spAutoFit/>
          </a:bodyPr>
          <a:lstStyle/>
          <a:p>
            <a:r>
              <a:rPr kumimoji="1" lang="ja-JP" altLang="en-US" sz="4000"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75269AC4-EC34-BC44-23D1-DF9E3129E32C}"/>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22288972" y="20723862"/>
            <a:ext cx="4690141" cy="64794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QR コード&#10;&#10;AI 生成コンテンツは誤りを含む可能性があります。">
            <a:extLst>
              <a:ext uri="{FF2B5EF4-FFF2-40B4-BE49-F238E27FC236}">
                <a16:creationId xmlns:a16="http://schemas.microsoft.com/office/drawing/2014/main" id="{3DDFF5B3-3ACA-772F-C911-5AC24E22E19A}"/>
              </a:ext>
            </a:extLst>
          </p:cNvPr>
          <p:cNvPicPr>
            <a:picLocks noChangeAspect="1"/>
          </p:cNvPicPr>
          <p:nvPr/>
        </p:nvPicPr>
        <p:blipFill>
          <a:blip r:embed="rId76"/>
          <a:stretch>
            <a:fillRect/>
          </a:stretch>
        </p:blipFill>
        <p:spPr>
          <a:xfrm>
            <a:off x="9159513" y="230863"/>
            <a:ext cx="1191427" cy="1191427"/>
          </a:xfrm>
          <a:prstGeom prst="rect">
            <a:avLst/>
          </a:prstGeom>
        </p:spPr>
      </p:pic>
      <p:sp>
        <p:nvSpPr>
          <p:cNvPr id="58" name="矢印: 五方向 57">
            <a:extLst>
              <a:ext uri="{FF2B5EF4-FFF2-40B4-BE49-F238E27FC236}">
                <a16:creationId xmlns:a16="http://schemas.microsoft.com/office/drawing/2014/main" id="{84557764-D2DC-528A-7097-F34CAB387E37}"/>
              </a:ext>
            </a:extLst>
          </p:cNvPr>
          <p:cNvSpPr/>
          <p:nvPr/>
        </p:nvSpPr>
        <p:spPr>
          <a:xfrm>
            <a:off x="111919" y="60970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54" name="矢印: 山形 2253">
            <a:extLst>
              <a:ext uri="{FF2B5EF4-FFF2-40B4-BE49-F238E27FC236}">
                <a16:creationId xmlns:a16="http://schemas.microsoft.com/office/drawing/2014/main" id="{1221E217-6D1F-3AA4-24E2-8A41DF1BD300}"/>
              </a:ext>
            </a:extLst>
          </p:cNvPr>
          <p:cNvSpPr/>
          <p:nvPr/>
        </p:nvSpPr>
        <p:spPr>
          <a:xfrm>
            <a:off x="557212" y="60931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38493</TotalTime>
  <Words>4655</Words>
  <Application>Microsoft Office PowerPoint</Application>
  <PresentationFormat>ユーザー設定</PresentationFormat>
  <Paragraphs>416</Paragraphs>
  <Slides>1</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vt:i4>
      </vt:variant>
    </vt:vector>
  </HeadingPairs>
  <TitlesOfParts>
    <vt:vector size="11" baseType="lpstr">
      <vt:lpstr>Bahnschrift SemiCondensed</vt:lpstr>
      <vt:lpstr>Roboto Black</vt:lpstr>
      <vt:lpstr>メイリオ</vt:lpstr>
      <vt:lpstr>Arial</vt:lpstr>
      <vt:lpstr>Arial Narrow Bold</vt:lpstr>
      <vt:lpstr>Roboto Condensed</vt:lpstr>
      <vt:lpstr>游ゴシック</vt:lpstr>
      <vt:lpstr>HG創英ﾌﾟﾚｾﾞﾝｽEB</vt:lpstr>
      <vt:lpstr>Cascadia Code</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85</cp:revision>
  <cp:lastPrinted>2025-07-02T09:54:40Z</cp:lastPrinted>
  <dcterms:modified xsi:type="dcterms:W3CDTF">2025-07-05T15:23:02Z</dcterms:modified>
</cp:coreProperties>
</file>